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1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>
        <p:scale>
          <a:sx n="39" d="100"/>
          <a:sy n="39" d="100"/>
        </p:scale>
        <p:origin x="2712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tif>
</file>

<file path=ppt/media/image3.png>
</file>

<file path=ppt/media/image4.png>
</file>

<file path=ppt/media/image5.tif>
</file>

<file path=ppt/media/image6.pn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15545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ol i sub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r>
              <a:t>Text del títol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r>
              <a:t>–Jordi Martorell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“Escriviu una cita aquí”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Horit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r>
              <a:t>Text del títol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ol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r>
              <a:t>Text del títol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05600" y="609600"/>
            <a:ext cx="5359400" cy="7759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r>
              <a:t>Text del títol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ol - Sup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del títol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ol i vinye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del títol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ol, vinyetes i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870700" y="2781300"/>
            <a:ext cx="5283200" cy="618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del títol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nye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654800" y="5029200"/>
            <a:ext cx="5803900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664613" y="508000"/>
            <a:ext cx="5803901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533400" y="508000"/>
            <a:ext cx="580823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 del títol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24599" y="9271000"/>
            <a:ext cx="342901" cy="355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"/><Relationship Id="rId4" Type="http://schemas.openxmlformats.org/officeDocument/2006/relationships/hyperlink" Target="http://doi.org/10.1016/j.molmed.2014.10.009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4" Type="http://schemas.openxmlformats.org/officeDocument/2006/relationships/image" Target="../media/image9.tif"/><Relationship Id="rId5" Type="http://schemas.openxmlformats.org/officeDocument/2006/relationships/image" Target="../media/image10.ti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xfrm>
            <a:off x="355599" y="2994804"/>
            <a:ext cx="12293601" cy="1727875"/>
          </a:xfrm>
          <a:prstGeom prst="rect">
            <a:avLst/>
          </a:prstGeom>
        </p:spPr>
        <p:txBody>
          <a:bodyPr/>
          <a:lstStyle>
            <a:lvl1pPr>
              <a:defRPr sz="4600"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KIDNEY RENAL CLEAR CELL CARCINOMA:</a:t>
            </a:r>
          </a:p>
        </p:txBody>
      </p:sp>
      <p:sp>
        <p:nvSpPr>
          <p:cNvPr id="121" name="Shape 121"/>
          <p:cNvSpPr/>
          <p:nvPr/>
        </p:nvSpPr>
        <p:spPr>
          <a:xfrm>
            <a:off x="1796368" y="5207981"/>
            <a:ext cx="9412064" cy="3671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normAutofit/>
          </a:bodyPr>
          <a:lstStyle/>
          <a:p>
            <a:pPr defTabSz="127000">
              <a:spcBef>
                <a:spcPts val="4600"/>
              </a:spcBef>
              <a:defRPr sz="2800">
                <a:solidFill>
                  <a:srgbClr val="808080"/>
                </a:solidFill>
              </a:defRPr>
            </a:pPr>
            <a:r>
              <a:t>Andreu Bofill Pumarola</a:t>
            </a:r>
          </a:p>
          <a:p>
            <a:pPr defTabSz="127000">
              <a:spcBef>
                <a:spcPts val="4600"/>
              </a:spcBef>
              <a:defRPr sz="2800">
                <a:solidFill>
                  <a:srgbClr val="808080"/>
                </a:solidFill>
              </a:defRPr>
            </a:pPr>
            <a:r>
              <a:t>Sergio Castillo Lara</a:t>
            </a:r>
          </a:p>
          <a:p>
            <a:pPr defTabSz="127000">
              <a:spcBef>
                <a:spcPts val="4600"/>
              </a:spcBef>
              <a:defRPr sz="2800">
                <a:solidFill>
                  <a:srgbClr val="808080"/>
                </a:solidFill>
              </a:defRPr>
            </a:pPr>
            <a:r>
              <a:t>Adrià Pérez Culubret</a:t>
            </a:r>
          </a:p>
        </p:txBody>
      </p:sp>
      <p:sp>
        <p:nvSpPr>
          <p:cNvPr id="122" name="Shape 122"/>
          <p:cNvSpPr/>
          <p:nvPr/>
        </p:nvSpPr>
        <p:spPr>
          <a:xfrm>
            <a:off x="3468340" y="3850809"/>
            <a:ext cx="6068120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r>
              <a:rPr dirty="0"/>
              <a:t> EXPRESSION ANALYSIS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rPr lang="en-US" dirty="0"/>
              <a:t>HIERARCHICAL CLUSTERING</a:t>
            </a:r>
            <a:endParaRPr dirty="0"/>
          </a:p>
        </p:txBody>
      </p:sp>
      <p:pic>
        <p:nvPicPr>
          <p:cNvPr id="178" name="hier_clust_testi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9198" y="2913499"/>
            <a:ext cx="11866404" cy="5933202"/>
          </a:xfrm>
          <a:prstGeom prst="rect">
            <a:avLst/>
          </a:prstGeom>
          <a:ln w="12700">
            <a:miter lim="400000"/>
          </a:ln>
          <a:effectLst>
            <a:outerShdw blurRad="381000" dist="125064" dir="42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Table 180"/>
          <p:cNvGraphicFramePr/>
          <p:nvPr>
            <p:extLst>
              <p:ext uri="{D42A27DB-BD31-4B8C-83A1-F6EECF244321}">
                <p14:modId xmlns:p14="http://schemas.microsoft.com/office/powerpoint/2010/main" val="2092340933"/>
              </p:ext>
            </p:extLst>
          </p:nvPr>
        </p:nvGraphicFramePr>
        <p:xfrm>
          <a:off x="6532020" y="2741902"/>
          <a:ext cx="4609793" cy="2439698"/>
        </p:xfrm>
        <a:graphic>
          <a:graphicData uri="http://schemas.openxmlformats.org/drawingml/2006/table">
            <a:tbl>
              <a:tblPr>
                <a:tableStyleId>{EEE7283C-3CF3-47DC-8721-378D4A62B228}</a:tableStyleId>
              </a:tblPr>
              <a:tblGrid>
                <a:gridCol w="672216"/>
                <a:gridCol w="1484313"/>
                <a:gridCol w="1224973"/>
                <a:gridCol w="1228291"/>
              </a:tblGrid>
              <a:tr h="515076">
                <a:tc rowSpan="2" gridSpan="2">
                  <a:txBody>
                    <a:bodyPr/>
                    <a:lstStyle/>
                    <a:p>
                      <a:pPr>
                        <a:defRPr sz="2500">
                          <a:solidFill>
                            <a:srgbClr val="FFFFFF"/>
                          </a:solidFill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FFFFFF"/>
                          </a:solidFill>
                        </a:rPr>
                        <a:t>Observed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chemeClr val="accent6">
                          <a:satOff val="1848"/>
                          <a:lumOff val="-15262"/>
                        </a:schemeClr>
                      </a:solidFill>
                      <a:miter lim="400000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15076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FFFFFF"/>
                          </a:solidFill>
                        </a:rPr>
                        <a:t>normal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T w="12700">
                      <a:solidFill>
                        <a:schemeClr val="accent6">
                          <a:satOff val="1848"/>
                          <a:lumOff val="-15262"/>
                        </a:schemeClr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FFFFFF"/>
                          </a:solidFill>
                        </a:rPr>
                        <a:t>tumor</a:t>
                      </a:r>
                    </a:p>
                  </a:txBody>
                  <a:tcPr marL="50800" marR="50800" marT="50800" marB="50800" anchor="ctr" horzOverflow="overflow">
                    <a:lnR w="0">
                      <a:miter lim="400000"/>
                    </a:lnR>
                    <a:lnT w="12700">
                      <a:solidFill>
                        <a:schemeClr val="accent6">
                          <a:satOff val="1848"/>
                          <a:lumOff val="-15262"/>
                        </a:schemeClr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chemeClr val="accent6"/>
                    </a:solidFill>
                  </a:tcPr>
                </a:tc>
              </a:tr>
              <a:tr h="706677">
                <a:tc rowSpan="2">
                  <a:txBody>
                    <a:bodyPr/>
                    <a:lstStyle/>
                    <a:p>
                      <a:pPr>
                        <a:defRPr sz="2500">
                          <a:solidFill>
                            <a:srgbClr val="FFFFFF"/>
                          </a:solidFill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chemeClr val="accent6">
                        <a:satOff val="1848"/>
                        <a:lumOff val="-1526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FFFFFF"/>
                          </a:solidFill>
                        </a:rPr>
                        <a:t>normal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chemeClr val="accent6">
                        <a:satOff val="1848"/>
                        <a:lumOff val="-1526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28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>
                      <a:solidFill>
                        <a:srgbClr val="B4B4B4"/>
                      </a:solidFill>
                      <a:miter lim="400000"/>
                    </a:lnR>
                    <a:lnT w="0">
                      <a:miter lim="400000"/>
                    </a:lnT>
                    <a:lnB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33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B4B4B4"/>
                      </a:solidFill>
                      <a:miter lim="400000"/>
                    </a:lnL>
                    <a:lnR>
                      <a:solidFill>
                        <a:srgbClr val="B4B4B4"/>
                      </a:solidFill>
                      <a:miter lim="400000"/>
                    </a:lnR>
                    <a:lnT w="0">
                      <a:miter lim="400000"/>
                    </a:lnT>
                    <a:lnB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  <a:tr h="70286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FFFFFF"/>
                          </a:solidFill>
                        </a:rPr>
                        <a:t>tumor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chemeClr val="accent6">
                        <a:satOff val="1848"/>
                        <a:lumOff val="-1526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3000"/>
                      </a:pPr>
                      <a:r>
                        <a:rPr sz="2800">
                          <a:solidFill>
                            <a:srgbClr val="525252">
                              <a:alpha val="84911"/>
                            </a:srgbClr>
                          </a:solidFill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>
                      <a:solidFill>
                        <a:srgbClr val="B4B4B4"/>
                      </a:solidFill>
                      <a:miter lim="400000"/>
                    </a:lnR>
                    <a:lnT>
                      <a:solidFill>
                        <a:srgbClr val="B4B4B4"/>
                      </a:solidFill>
                      <a:miter lim="400000"/>
                    </a:lnT>
                    <a:lnB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386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B4B4B4"/>
                      </a:solidFill>
                      <a:miter lim="400000"/>
                    </a:lnL>
                    <a:lnR>
                      <a:solidFill>
                        <a:srgbClr val="B4B4B4"/>
                      </a:solidFill>
                      <a:miter lim="400000"/>
                    </a:lnR>
                    <a:lnT>
                      <a:solidFill>
                        <a:srgbClr val="B4B4B4"/>
                      </a:solidFill>
                      <a:miter lim="400000"/>
                    </a:lnT>
                    <a:lnB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81" name="Shape 181"/>
          <p:cNvSpPr>
            <a:spLocks noGrp="1"/>
          </p:cNvSpPr>
          <p:nvPr>
            <p:ph type="body" sz="half" idx="1"/>
          </p:nvPr>
        </p:nvSpPr>
        <p:spPr>
          <a:xfrm>
            <a:off x="1130722" y="2730500"/>
            <a:ext cx="5257489" cy="6299201"/>
          </a:xfrm>
          <a:prstGeom prst="rect">
            <a:avLst/>
          </a:prstGeom>
        </p:spPr>
        <p:txBody>
          <a:bodyPr anchor="t"/>
          <a:lstStyle/>
          <a:p>
            <a:pPr>
              <a:defRPr sz="3900"/>
            </a:pPr>
            <a:r>
              <a:t>448 samples testing</a:t>
            </a:r>
          </a:p>
          <a:p>
            <a:pPr>
              <a:defRPr sz="3900"/>
            </a:pPr>
            <a:r>
              <a:t>74 samples training</a:t>
            </a:r>
          </a:p>
        </p:txBody>
      </p:sp>
      <p:sp>
        <p:nvSpPr>
          <p:cNvPr id="182" name="Shape 18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naive bayes classifier</a:t>
            </a:r>
          </a:p>
        </p:txBody>
      </p:sp>
      <p:graphicFrame>
        <p:nvGraphicFramePr>
          <p:cNvPr id="183" name="Table 183"/>
          <p:cNvGraphicFramePr/>
          <p:nvPr/>
        </p:nvGraphicFramePr>
        <p:xfrm>
          <a:off x="3135894" y="5971278"/>
          <a:ext cx="6733010" cy="1102291"/>
        </p:xfrm>
        <a:graphic>
          <a:graphicData uri="http://schemas.openxmlformats.org/drawingml/2006/table">
            <a:tbl>
              <a:tblPr firstRow="1">
                <a:tableStyleId>{EEE7283C-3CF3-47DC-8721-378D4A62B228}</a:tableStyleId>
              </a:tblPr>
              <a:tblGrid>
                <a:gridCol w="2057481"/>
                <a:gridCol w="2281607"/>
                <a:gridCol w="2393922"/>
              </a:tblGrid>
              <a:tr h="505836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700">
                          <a:solidFill>
                            <a:srgbClr val="FFFDF9"/>
                          </a:solidFill>
                        </a:rPr>
                        <a:t>PRECISION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B4B4B4"/>
                      </a:solidFill>
                      <a:miter lim="400000"/>
                    </a:lnL>
                    <a:lnR w="25400">
                      <a:solidFill>
                        <a:srgbClr val="B4B4B4"/>
                      </a:solidFill>
                      <a:miter lim="400000"/>
                    </a:lnR>
                    <a:lnT>
                      <a:solidFill>
                        <a:srgbClr val="B4B4B4"/>
                      </a:solidFill>
                      <a:miter lim="400000"/>
                    </a:lnT>
                    <a:lnB w="254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700">
                          <a:solidFill>
                            <a:srgbClr val="FFFDF9"/>
                          </a:solidFill>
                        </a:rPr>
                        <a:t>SPECIFICITY</a:t>
                      </a:r>
                    </a:p>
                  </a:txBody>
                  <a:tcPr marL="50800" marR="50800" marT="50800" marB="50800" anchor="ctr" horzOverflow="overflow">
                    <a:lnL w="25400">
                      <a:solidFill>
                        <a:srgbClr val="B4B4B4"/>
                      </a:solidFill>
                      <a:miter lim="400000"/>
                    </a:lnL>
                    <a:lnR w="25400">
                      <a:solidFill>
                        <a:srgbClr val="B4B4B4"/>
                      </a:solidFill>
                      <a:miter lim="400000"/>
                    </a:lnR>
                    <a:lnT>
                      <a:solidFill>
                        <a:srgbClr val="B4B4B4"/>
                      </a:solidFill>
                      <a:miter lim="400000"/>
                    </a:lnT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700">
                          <a:solidFill>
                            <a:srgbClr val="FFFDF9"/>
                          </a:solidFill>
                        </a:rPr>
                        <a:t>SENSITIVITY</a:t>
                      </a:r>
                    </a:p>
                  </a:txBody>
                  <a:tcPr marL="50800" marR="50800" marT="50800" marB="50800" anchor="ctr" horzOverflow="overflow">
                    <a:lnL w="25400">
                      <a:solidFill>
                        <a:srgbClr val="B4B4B4"/>
                      </a:solidFill>
                      <a:miter lim="400000"/>
                    </a:lnL>
                    <a:lnR>
                      <a:solidFill>
                        <a:srgbClr val="B4B4B4"/>
                      </a:solidFill>
                      <a:miter lim="400000"/>
                    </a:lnR>
                    <a:lnT>
                      <a:solidFill>
                        <a:srgbClr val="B4B4B4"/>
                      </a:solidFill>
                      <a:miter lim="400000"/>
                    </a:lnT>
                    <a:lnB w="25400"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  <a:tr h="589211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700">
                          <a:solidFill>
                            <a:srgbClr val="5A5F5E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0.9974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25400">
                      <a:solidFill>
                        <a:srgbClr val="B4B4B4"/>
                      </a:solidFill>
                      <a:miter lim="400000"/>
                    </a:lnT>
                    <a:lnB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700">
                          <a:solidFill>
                            <a:srgbClr val="5A5F5E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0.9655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700">
                          <a:solidFill>
                            <a:srgbClr val="5A5F5E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0.9212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>
                      <a:solidFill>
                        <a:srgbClr val="B4B4B4"/>
                      </a:solidFill>
                      <a:miter lim="400000"/>
                    </a:lnR>
                    <a:lnT w="25400">
                      <a:solidFill>
                        <a:srgbClr val="B4B4B4"/>
                      </a:solidFill>
                      <a:miter lim="400000"/>
                    </a:lnT>
                    <a:lnB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84" name="Shape 184"/>
          <p:cNvSpPr/>
          <p:nvPr/>
        </p:nvSpPr>
        <p:spPr>
          <a:xfrm rot="16200000">
            <a:off x="5942361" y="3601967"/>
            <a:ext cx="1877795" cy="1183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dirty="0"/>
              <a:t>Prediction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Functional enrichment analysis</a:t>
            </a:r>
          </a:p>
        </p:txBody>
      </p:sp>
      <p:pic>
        <p:nvPicPr>
          <p:cNvPr id="18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3992" y="5204304"/>
            <a:ext cx="11816816" cy="3721908"/>
          </a:xfrm>
          <a:prstGeom prst="rect">
            <a:avLst/>
          </a:prstGeom>
          <a:ln w="12700">
            <a:miter lim="400000"/>
          </a:ln>
          <a:effectLst>
            <a:outerShdw blurRad="385426" dist="125064" dir="4200000" rotWithShape="0">
              <a:srgbClr val="000000">
                <a:alpha val="70000"/>
              </a:srgbClr>
            </a:outerShdw>
          </a:effectLst>
        </p:spPr>
      </p:pic>
      <p:sp>
        <p:nvSpPr>
          <p:cNvPr id="188" name="Shape 188"/>
          <p:cNvSpPr>
            <a:spLocks noGrp="1"/>
          </p:cNvSpPr>
          <p:nvPr>
            <p:ph type="body" sz="half" idx="1"/>
          </p:nvPr>
        </p:nvSpPr>
        <p:spPr>
          <a:xfrm>
            <a:off x="584200" y="2806700"/>
            <a:ext cx="12293600" cy="2753205"/>
          </a:xfrm>
          <a:prstGeom prst="rect">
            <a:avLst/>
          </a:prstGeom>
        </p:spPr>
        <p:txBody>
          <a:bodyPr anchor="t"/>
          <a:lstStyle/>
          <a:p>
            <a:pPr>
              <a:defRPr sz="3600"/>
            </a:pPr>
            <a:r>
              <a:rPr u="sng"/>
              <a:t>Gene Ontology Analysis</a:t>
            </a:r>
            <a:r>
              <a:t>: Fisher’s Exact Test (P &lt; 0.0</a:t>
            </a:r>
            <a:r>
              <a:rPr sz="3300">
                <a:solidFill>
                  <a:srgbClr val="525252">
                    <a:alpha val="84911"/>
                  </a:srgbClr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1</a:t>
            </a:r>
            <a:r>
              <a:t>).</a:t>
            </a:r>
          </a:p>
          <a:p>
            <a:pPr>
              <a:defRPr sz="3600"/>
            </a:pPr>
            <a:r>
              <a:t>96 over-represented &amp; 59 under-represented GO terms.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Gene Set Enrichment Analysis</a:t>
            </a:r>
          </a:p>
        </p:txBody>
      </p:sp>
      <p:pic>
        <p:nvPicPr>
          <p:cNvPr id="191" name="fig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82194" y="2289635"/>
            <a:ext cx="7040412" cy="6816906"/>
          </a:xfrm>
          <a:prstGeom prst="rect">
            <a:avLst/>
          </a:prstGeom>
          <a:ln w="12700">
            <a:miter lim="400000"/>
          </a:ln>
          <a:effectLst>
            <a:outerShdw blurRad="385426" dist="125064" dir="42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/>
          </p:cNvSpPr>
          <p:nvPr>
            <p:ph type="body" idx="1"/>
          </p:nvPr>
        </p:nvSpPr>
        <p:spPr>
          <a:xfrm>
            <a:off x="962342" y="2749225"/>
            <a:ext cx="12194165" cy="7258618"/>
          </a:xfrm>
          <a:prstGeom prst="rect">
            <a:avLst/>
          </a:prstGeom>
        </p:spPr>
        <p:txBody>
          <a:bodyPr lIns="12700" tIns="12700" rIns="12700" bIns="12700" anchor="t"/>
          <a:lstStyle/>
          <a:p>
            <a:pPr marL="0" indent="0">
              <a:lnSpc>
                <a:spcPct val="50000"/>
              </a:lnSpc>
              <a:buSzTx/>
              <a:buNone/>
            </a:pPr>
            <a:r>
              <a:rPr spc="0"/>
              <a:t>Metabolic</a:t>
            </a:r>
            <a:r>
              <a:t> shift: </a:t>
            </a:r>
          </a:p>
          <a:p>
            <a:pPr marL="0" lvl="4" indent="914400">
              <a:lnSpc>
                <a:spcPct val="110000"/>
              </a:lnSpc>
              <a:spcBef>
                <a:spcPts val="4300"/>
              </a:spcBef>
              <a:buSzTx/>
              <a:buNone/>
            </a:pPr>
            <a:r>
              <a:rPr sz="3700"/>
              <a:t>Under-expressed fatty acid degradation and oxidative phosphorylation.</a:t>
            </a:r>
          </a:p>
          <a:p>
            <a:pPr marL="0" indent="0">
              <a:lnSpc>
                <a:spcPct val="50000"/>
              </a:lnSpc>
              <a:buSzTx/>
              <a:buNone/>
            </a:pPr>
            <a:r>
              <a:t>Loss of function:</a:t>
            </a:r>
          </a:p>
          <a:p>
            <a:pPr marL="0" lvl="4" indent="914400">
              <a:lnSpc>
                <a:spcPct val="110000"/>
              </a:lnSpc>
              <a:spcBef>
                <a:spcPts val="4000"/>
              </a:spcBef>
              <a:buSzTx/>
              <a:buNone/>
              <a:defRPr sz="3700"/>
            </a:pPr>
            <a:r>
              <a:t>Less small-molecule/cation transport.</a:t>
            </a:r>
          </a:p>
          <a:p>
            <a:pPr marL="0" indent="0">
              <a:lnSpc>
                <a:spcPct val="40000"/>
              </a:lnSpc>
              <a:buSzTx/>
              <a:buNone/>
            </a:pPr>
            <a:r>
              <a:t>Immune evasion:</a:t>
            </a:r>
          </a:p>
          <a:p>
            <a:pPr marL="0" lvl="4" indent="914400">
              <a:lnSpc>
                <a:spcPct val="90000"/>
              </a:lnSpc>
              <a:spcBef>
                <a:spcPts val="4300"/>
              </a:spcBef>
              <a:buSzTx/>
              <a:buNone/>
              <a:defRPr sz="3200"/>
            </a:pPr>
            <a:r>
              <a:t>PD-</a:t>
            </a:r>
            <a:r>
              <a:rPr sz="2800">
                <a:solidFill>
                  <a:srgbClr val="525252">
                    <a:alpha val="84911"/>
                  </a:srgbClr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1</a:t>
            </a:r>
            <a:r>
              <a:t> signalling and T-cell apoptosis.</a:t>
            </a:r>
          </a:p>
        </p:txBody>
      </p:sp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biological characterization</a:t>
            </a:r>
          </a:p>
        </p:txBody>
      </p:sp>
      <p:pic>
        <p:nvPicPr>
          <p:cNvPr id="195" name="F1.lar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79234" y="-391318"/>
            <a:ext cx="8536156" cy="746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9660" y="1970279"/>
            <a:ext cx="11345480" cy="611232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829660" y="8939848"/>
            <a:ext cx="10617200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defRPr sz="1400"/>
            </a:pPr>
            <a:r>
              <a:rPr lang="en-US" dirty="0" err="1"/>
              <a:t>Ohaegbulam</a:t>
            </a:r>
            <a:r>
              <a:rPr lang="en-US" dirty="0"/>
              <a:t>, K. C., </a:t>
            </a:r>
            <a:r>
              <a:rPr lang="en-US" dirty="0" err="1"/>
              <a:t>Assal</a:t>
            </a:r>
            <a:r>
              <a:rPr lang="en-US" dirty="0"/>
              <a:t>, A., Lazar-Molnar, E., Yao, Y., &amp; </a:t>
            </a:r>
            <a:r>
              <a:rPr lang="en-US" dirty="0" err="1"/>
              <a:t>Zang</a:t>
            </a:r>
            <a:r>
              <a:rPr lang="en-US" dirty="0"/>
              <a:t>, X. (2015). Human cancer immunotherapy with antibodies to the PD-1 and PD-L1 pathway. Trends in Molecular Medicine. </a:t>
            </a:r>
            <a:r>
              <a:rPr lang="en-US" u="sng" dirty="0">
                <a:hlinkClick r:id="rId4"/>
              </a:rPr>
              <a:t>http://doi.org/10.1016/j.molmed.2014.10.009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1" animBg="1" advAuto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conclusion</a:t>
            </a:r>
          </a:p>
        </p:txBody>
      </p:sp>
      <p:sp>
        <p:nvSpPr>
          <p:cNvPr id="200" name="Shape 20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520699" indent="-520699">
              <a:defRPr sz="3800"/>
            </a:pPr>
            <a:r>
              <a:t>The most differentially expressed genes have been identified.</a:t>
            </a:r>
          </a:p>
          <a:p>
            <a:pPr marL="520699" indent="-520699">
              <a:defRPr sz="3800"/>
            </a:pPr>
            <a:r>
              <a:t>KIRC tumour has been biologically characterized.</a:t>
            </a:r>
          </a:p>
          <a:p>
            <a:pPr marL="520699" indent="-520699">
              <a:defRPr sz="3800"/>
            </a:pPr>
            <a:r>
              <a:t>The Naive Bayes classifier is a good tool to differentiate samples by cell-type using 199 genes. </a:t>
            </a:r>
          </a:p>
          <a:p>
            <a:pPr marL="520699" indent="-520699">
              <a:defRPr sz="3800"/>
            </a:pPr>
            <a:r>
              <a:t>PD-</a:t>
            </a:r>
            <a:r>
              <a:rPr sz="3400">
                <a:solidFill>
                  <a:srgbClr val="525252">
                    <a:alpha val="84911"/>
                  </a:srgbClr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1</a:t>
            </a:r>
            <a:r>
              <a:t> has been identified as a possible target for cancer therapy.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Kidney renal clear cell carcinoma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idx="1"/>
          </p:nvPr>
        </p:nvSpPr>
        <p:spPr>
          <a:xfrm>
            <a:off x="355600" y="2533725"/>
            <a:ext cx="12499788" cy="6299201"/>
          </a:xfrm>
          <a:prstGeom prst="rect">
            <a:avLst/>
          </a:prstGeom>
        </p:spPr>
        <p:txBody>
          <a:bodyPr anchor="t"/>
          <a:lstStyle/>
          <a:p>
            <a:pPr marL="520699" indent="-520699">
              <a:lnSpc>
                <a:spcPct val="80000"/>
              </a:lnSpc>
              <a:defRPr sz="3700"/>
            </a:pPr>
            <a:r>
              <a:rPr dirty="0"/>
              <a:t>KIRC is one of the most common Kidney cancer (95%).</a:t>
            </a:r>
          </a:p>
          <a:p>
            <a:pPr marL="520699" indent="-520699">
              <a:lnSpc>
                <a:spcPct val="20000"/>
              </a:lnSpc>
              <a:defRPr sz="3700"/>
            </a:pPr>
            <a:r>
              <a:rPr dirty="0"/>
              <a:t>Resistant to Chemotherapy/Radiotherapy.  </a:t>
            </a:r>
          </a:p>
          <a:p>
            <a:pPr marL="0" lvl="6" indent="1371600">
              <a:lnSpc>
                <a:spcPct val="90000"/>
              </a:lnSpc>
              <a:spcBef>
                <a:spcPts val="4600"/>
              </a:spcBef>
              <a:buSzTx/>
              <a:buNone/>
              <a:defRPr sz="3700"/>
            </a:pPr>
            <a:r>
              <a:rPr dirty="0"/>
              <a:t>Nephrectomy, primary treatment.</a:t>
            </a:r>
          </a:p>
          <a:p>
            <a:pPr marL="0" indent="0">
              <a:lnSpc>
                <a:spcPct val="40000"/>
              </a:lnSpc>
              <a:buSzTx/>
              <a:buNone/>
              <a:defRPr sz="37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dirty="0"/>
              <a:t>Objectives:</a:t>
            </a:r>
          </a:p>
          <a:p>
            <a:pPr marL="973482" lvl="1" indent="-452782">
              <a:lnSpc>
                <a:spcPct val="50000"/>
              </a:lnSpc>
              <a:buClr>
                <a:srgbClr val="535353"/>
              </a:buClr>
              <a:defRPr sz="3700"/>
            </a:pPr>
            <a:r>
              <a:rPr dirty="0"/>
              <a:t>Search for gene expression differences.</a:t>
            </a:r>
          </a:p>
          <a:p>
            <a:pPr marL="973482" lvl="1" indent="-452782">
              <a:lnSpc>
                <a:spcPct val="50000"/>
              </a:lnSpc>
              <a:buClr>
                <a:srgbClr val="535353"/>
              </a:buClr>
              <a:defRPr sz="3700"/>
            </a:pPr>
            <a:r>
              <a:rPr dirty="0"/>
              <a:t>Look for the causes of the variability between </a:t>
            </a:r>
            <a:r>
              <a:rPr dirty="0" smtClean="0"/>
              <a:t>normal/tumor</a:t>
            </a:r>
            <a:endParaRPr dirty="0"/>
          </a:p>
          <a:p>
            <a:pPr marL="973482" lvl="1" indent="-452782">
              <a:lnSpc>
                <a:spcPct val="50000"/>
              </a:lnSpc>
              <a:buClr>
                <a:srgbClr val="535353"/>
              </a:buClr>
              <a:defRPr sz="3700"/>
            </a:pPr>
            <a:r>
              <a:rPr dirty="0"/>
              <a:t>Provide the biological characterization of this tumour.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330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quality assessment</a:t>
            </a:r>
          </a:p>
        </p:txBody>
      </p:sp>
      <p:graphicFrame>
        <p:nvGraphicFramePr>
          <p:cNvPr id="131" name="Table 131"/>
          <p:cNvGraphicFramePr/>
          <p:nvPr/>
        </p:nvGraphicFramePr>
        <p:xfrm>
          <a:off x="4836358" y="3346994"/>
          <a:ext cx="3205082" cy="1323316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2541"/>
                <a:gridCol w="1602541"/>
              </a:tblGrid>
              <a:tr h="446396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Initial dataset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3581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Tumour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Normal</a:t>
                      </a:r>
                    </a:p>
                  </a:txBody>
                  <a:tcPr marL="12700" marR="12700" marT="12700" marB="127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</a:tr>
              <a:tr h="44110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542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72</a:t>
                      </a:r>
                    </a:p>
                  </a:txBody>
                  <a:tcPr marL="12700" marR="12700" marT="12700" marB="127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aphicFrame>
        <p:nvGraphicFramePr>
          <p:cNvPr id="132" name="Table 132"/>
          <p:cNvGraphicFramePr/>
          <p:nvPr/>
        </p:nvGraphicFramePr>
        <p:xfrm>
          <a:off x="4833267" y="3340644"/>
          <a:ext cx="3217782" cy="1402080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8891"/>
                <a:gridCol w="1608891"/>
              </a:tblGrid>
              <a:tr h="445339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Library size filter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45339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Tumour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Normal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</a:tr>
              <a:tr h="445339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298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48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33" name="Shape 133"/>
          <p:cNvSpPr/>
          <p:nvPr/>
        </p:nvSpPr>
        <p:spPr>
          <a:xfrm>
            <a:off x="4031902" y="3995953"/>
            <a:ext cx="793002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graphicFrame>
        <p:nvGraphicFramePr>
          <p:cNvPr id="134" name="Table 134"/>
          <p:cNvGraphicFramePr/>
          <p:nvPr/>
        </p:nvGraphicFramePr>
        <p:xfrm>
          <a:off x="8940653" y="3334294"/>
          <a:ext cx="3217782" cy="1402080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8891"/>
                <a:gridCol w="1608891"/>
              </a:tblGrid>
              <a:tr h="445339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Paired Data filter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45339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Tumour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Normal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</a:tr>
              <a:tr h="445339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38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38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35" name="Shape 135"/>
          <p:cNvSpPr/>
          <p:nvPr/>
        </p:nvSpPr>
        <p:spPr>
          <a:xfrm>
            <a:off x="8121130" y="4004947"/>
            <a:ext cx="793002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4369432" y="2408188"/>
            <a:ext cx="426593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SAMPLE FILTERING</a:t>
            </a:r>
          </a:p>
        </p:txBody>
      </p:sp>
      <p:pic>
        <p:nvPicPr>
          <p:cNvPr id="137" name="lib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6935" y="4936018"/>
            <a:ext cx="6210930" cy="4436378"/>
          </a:xfrm>
          <a:prstGeom prst="rect">
            <a:avLst/>
          </a:prstGeom>
          <a:ln w="12700">
            <a:miter lim="400000"/>
          </a:ln>
          <a:effectLst>
            <a:outerShdw blurRad="381000" dist="127000" dir="2561748" rotWithShape="0">
              <a:srgbClr val="000000">
                <a:alpha val="70000"/>
              </a:srgbClr>
            </a:outerShdw>
          </a:effectLst>
        </p:spPr>
      </p:pic>
      <p:pic>
        <p:nvPicPr>
          <p:cNvPr id="138" name="libsiz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67714" y="4843717"/>
            <a:ext cx="6469372" cy="4620981"/>
          </a:xfrm>
          <a:prstGeom prst="rect">
            <a:avLst/>
          </a:prstGeom>
          <a:ln w="12700">
            <a:miter lim="400000"/>
          </a:ln>
          <a:effectLst>
            <a:outerShdw blurRad="381000" dist="127000" dir="2561748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311820 -0.001173" pathEditMode="relative">
                                      <p:cBhvr>
                                        <p:cTn id="6" dur="199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9"/>
                            </p:stCondLst>
                            <p:childTnLst>
                              <p:par>
                                <p:cTn id="8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2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2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"/>
                            </p:stCondLst>
                            <p:childTnLst>
                              <p:par>
                                <p:cTn id="17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23" dur="200" fill="hold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2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"/>
                            </p:stCondLst>
                            <p:childTnLst>
                              <p:par>
                                <p:cTn id="31" presetID="9" presetClass="entr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1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2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3" animBg="1" advAuto="0"/>
      <p:bldP spid="133" grpId="4" animBg="1" advAuto="0"/>
      <p:bldP spid="134" grpId="6" animBg="1" advAuto="0"/>
      <p:bldP spid="135" grpId="7" animBg="1" advAuto="0"/>
      <p:bldP spid="137" grpId="2" animBg="1" advAuto="0"/>
      <p:bldP spid="137" grpId="5" animBg="1" advAuto="0"/>
      <p:bldP spid="138" grpId="8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quality asseSsment</a:t>
            </a:r>
          </a:p>
        </p:txBody>
      </p:sp>
      <p:graphicFrame>
        <p:nvGraphicFramePr>
          <p:cNvPr id="141" name="Table 141"/>
          <p:cNvGraphicFramePr/>
          <p:nvPr>
            <p:extLst>
              <p:ext uri="{D42A27DB-BD31-4B8C-83A1-F6EECF244321}">
                <p14:modId xmlns:p14="http://schemas.microsoft.com/office/powerpoint/2010/main" val="175940538"/>
              </p:ext>
            </p:extLst>
          </p:nvPr>
        </p:nvGraphicFramePr>
        <p:xfrm>
          <a:off x="786226" y="3343288"/>
          <a:ext cx="3205082" cy="1323316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2541"/>
                <a:gridCol w="1602541"/>
              </a:tblGrid>
              <a:tr h="446396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Initial dataset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3581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Tumour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Normal</a:t>
                      </a:r>
                    </a:p>
                  </a:txBody>
                  <a:tcPr marL="12700" marR="12700" marT="12700" marB="127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</a:tr>
              <a:tr h="44110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542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5A5F5E"/>
                          </a:solidFill>
                        </a:rPr>
                        <a:t>72</a:t>
                      </a:r>
                    </a:p>
                  </a:txBody>
                  <a:tcPr marL="12700" marR="12700" marT="12700" marB="127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aphicFrame>
        <p:nvGraphicFramePr>
          <p:cNvPr id="142" name="Table 142"/>
          <p:cNvGraphicFramePr/>
          <p:nvPr>
            <p:extLst>
              <p:ext uri="{D42A27DB-BD31-4B8C-83A1-F6EECF244321}">
                <p14:modId xmlns:p14="http://schemas.microsoft.com/office/powerpoint/2010/main" val="68654803"/>
              </p:ext>
            </p:extLst>
          </p:nvPr>
        </p:nvGraphicFramePr>
        <p:xfrm>
          <a:off x="4839721" y="3336938"/>
          <a:ext cx="3217782" cy="1402080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8891"/>
                <a:gridCol w="1608891"/>
              </a:tblGrid>
              <a:tr h="445339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Library size filter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45339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5A5F5E"/>
                          </a:solidFill>
                        </a:rPr>
                        <a:t>Tumour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Normal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</a:tr>
              <a:tr h="445339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298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5A5F5E"/>
                          </a:solidFill>
                        </a:rPr>
                        <a:t>48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43" name="Shape 143"/>
          <p:cNvSpPr/>
          <p:nvPr/>
        </p:nvSpPr>
        <p:spPr>
          <a:xfrm>
            <a:off x="4031902" y="3995953"/>
            <a:ext cx="793003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graphicFrame>
        <p:nvGraphicFramePr>
          <p:cNvPr id="144" name="Table 144"/>
          <p:cNvGraphicFramePr/>
          <p:nvPr>
            <p:extLst>
              <p:ext uri="{D42A27DB-BD31-4B8C-83A1-F6EECF244321}">
                <p14:modId xmlns:p14="http://schemas.microsoft.com/office/powerpoint/2010/main" val="410000562"/>
              </p:ext>
            </p:extLst>
          </p:nvPr>
        </p:nvGraphicFramePr>
        <p:xfrm>
          <a:off x="8935424" y="3336938"/>
          <a:ext cx="3217782" cy="1402080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8891"/>
                <a:gridCol w="1608891"/>
              </a:tblGrid>
              <a:tr h="445339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Paired Data filter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45339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Tumour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Normal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</a:tr>
              <a:tr h="445339"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38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38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45" name="Shape 145"/>
          <p:cNvSpPr/>
          <p:nvPr/>
        </p:nvSpPr>
        <p:spPr>
          <a:xfrm>
            <a:off x="8103200" y="4004947"/>
            <a:ext cx="793003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4369432" y="2408188"/>
            <a:ext cx="426593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SAMPLE FILTERING</a:t>
            </a:r>
          </a:p>
        </p:txBody>
      </p:sp>
      <p:sp>
        <p:nvSpPr>
          <p:cNvPr id="147" name="Shape 147"/>
          <p:cNvSpPr/>
          <p:nvPr/>
        </p:nvSpPr>
        <p:spPr>
          <a:xfrm>
            <a:off x="4587066" y="4936018"/>
            <a:ext cx="377190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GENE FILTERING</a:t>
            </a:r>
          </a:p>
        </p:txBody>
      </p:sp>
      <p:graphicFrame>
        <p:nvGraphicFramePr>
          <p:cNvPr id="148" name="Table 148"/>
          <p:cNvGraphicFramePr/>
          <p:nvPr/>
        </p:nvGraphicFramePr>
        <p:xfrm>
          <a:off x="2825861" y="6034327"/>
          <a:ext cx="3205082" cy="1323316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2541"/>
                <a:gridCol w="1602541"/>
              </a:tblGrid>
              <a:tr h="446396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Paired  dataset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35815">
                <a:tc gridSpan="2"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Nº genes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41105">
                <a:tc gridSpan="2"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20,115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9" name="Table 149"/>
          <p:cNvGraphicFramePr/>
          <p:nvPr/>
        </p:nvGraphicFramePr>
        <p:xfrm>
          <a:off x="6915089" y="6034327"/>
          <a:ext cx="3205082" cy="1323316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2541"/>
                <a:gridCol w="1602541"/>
              </a:tblGrid>
              <a:tr h="446396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Paired  dataset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35815">
                <a:tc gridSpan="2"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Nº genes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41105">
                <a:tc gridSpan="2"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12,495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50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78721" y="5581094"/>
            <a:ext cx="4897811" cy="3498437"/>
          </a:xfrm>
          <a:prstGeom prst="rect">
            <a:avLst/>
          </a:prstGeom>
          <a:ln w="12700">
            <a:miter lim="400000"/>
          </a:ln>
          <a:effectLst>
            <a:outerShdw blurRad="381000" dist="127000" dir="2561748" rotWithShape="0">
              <a:srgbClr val="000000">
                <a:alpha val="70000"/>
              </a:srgbClr>
            </a:outerShdw>
          </a:effectLst>
        </p:spPr>
      </p:pic>
      <p:sp>
        <p:nvSpPr>
          <p:cNvPr id="151" name="Shape 151"/>
          <p:cNvSpPr/>
          <p:nvPr/>
        </p:nvSpPr>
        <p:spPr>
          <a:xfrm>
            <a:off x="6030696" y="6695985"/>
            <a:ext cx="884642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3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6" dur="300" fill="hold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"/>
                            </p:stCondLst>
                            <p:childTnLst>
                              <p:par>
                                <p:cTn id="19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3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9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1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1" animBg="1" advAuto="0"/>
      <p:bldP spid="149" grpId="4" animBg="1" advAuto="0"/>
      <p:bldP spid="150" grpId="2" animBg="1" advAuto="0"/>
      <p:bldP spid="150" grpId="3" animBg="1" advAuto="0"/>
      <p:bldP spid="151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quality assesSment</a:t>
            </a:r>
          </a:p>
        </p:txBody>
      </p:sp>
      <p:pic>
        <p:nvPicPr>
          <p:cNvPr id="154" name="MAPLO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9337" y="2045465"/>
            <a:ext cx="8386126" cy="7219680"/>
          </a:xfrm>
          <a:prstGeom prst="rect">
            <a:avLst/>
          </a:prstGeom>
          <a:ln w="12700">
            <a:miter lim="400000"/>
          </a:ln>
          <a:effectLst>
            <a:outerShdw blurRad="381000" dist="127000" dir="2561748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600" fill="hold"/>
                                        <p:tgtEl>
                                          <p:spTgt spid="154"/>
                                        </p:tgtEl>
                                      </p:cBhvr>
                                      <p:by x="264820" y="26482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588696 -0.066979" pathEditMode="relative">
                                      <p:cBhvr>
                                        <p:cTn id="9" dur="6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rPr dirty="0"/>
              <a:t>batch effecT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xfrm>
            <a:off x="355599" y="2617617"/>
            <a:ext cx="12293601" cy="629920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58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93155" y="2703048"/>
            <a:ext cx="6189389" cy="3094694"/>
          </a:xfrm>
          <a:prstGeom prst="rect">
            <a:avLst/>
          </a:prstGeom>
          <a:ln w="12700">
            <a:miter lim="400000"/>
          </a:ln>
          <a:effectLst>
            <a:outerShdw blurRad="50800" dist="63500" dir="2561748" rotWithShape="0">
              <a:srgbClr val="000000">
                <a:alpha val="50000"/>
              </a:srgbClr>
            </a:outerShdw>
          </a:effectLst>
        </p:spPr>
      </p:pic>
      <p:pic>
        <p:nvPicPr>
          <p:cNvPr id="159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9556" y="2703048"/>
            <a:ext cx="6189389" cy="30946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9556" y="5750867"/>
            <a:ext cx="6189389" cy="3094694"/>
          </a:xfrm>
          <a:prstGeom prst="rect">
            <a:avLst/>
          </a:prstGeom>
          <a:ln w="12700">
            <a:miter lim="400000"/>
          </a:ln>
          <a:effectLst>
            <a:outerShdw blurRad="50800" dist="63500" dir="2741762" rotWithShape="0">
              <a:srgbClr val="000000">
                <a:alpha val="50000"/>
              </a:srgbClr>
            </a:outerShdw>
          </a:effectLst>
        </p:spPr>
      </p:pic>
      <p:pic>
        <p:nvPicPr>
          <p:cNvPr id="161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493155" y="5750867"/>
            <a:ext cx="6189389" cy="3094694"/>
          </a:xfrm>
          <a:prstGeom prst="rect">
            <a:avLst/>
          </a:prstGeom>
          <a:ln w="12700">
            <a:miter lim="400000"/>
          </a:ln>
          <a:effectLst>
            <a:outerShdw blurRad="50800" dist="63500" dir="2700000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t>differential expression analysis</a:t>
            </a:r>
          </a:p>
        </p:txBody>
      </p:sp>
      <p:pic>
        <p:nvPicPr>
          <p:cNvPr id="166" name="fig1_volcano.png"/>
          <p:cNvPicPr>
            <a:picLocks noChangeAspect="1"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5251322" y="4003033"/>
            <a:ext cx="6123843" cy="4374174"/>
          </a:xfrm>
          <a:prstGeom prst="rect">
            <a:avLst/>
          </a:prstGeom>
          <a:ln w="12700">
            <a:miter lim="400000"/>
          </a:ln>
          <a:effectLst>
            <a:outerShdw blurRad="385426" dist="125064" dir="4200000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167" name="Table 167"/>
          <p:cNvGraphicFramePr/>
          <p:nvPr/>
        </p:nvGraphicFramePr>
        <p:xfrm>
          <a:off x="1448226" y="4801076"/>
          <a:ext cx="3205082" cy="1323316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2541"/>
                <a:gridCol w="1602541"/>
              </a:tblGrid>
              <a:tr h="446396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DE genes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3581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Over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Under</a:t>
                      </a:r>
                    </a:p>
                  </a:txBody>
                  <a:tcPr marL="12700" marR="12700" marT="12700" marB="127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</a:tr>
              <a:tr h="44110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5,094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4,014</a:t>
                      </a:r>
                    </a:p>
                  </a:txBody>
                  <a:tcPr marL="12700" marR="12700" marT="12700" marB="127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aphicFrame>
        <p:nvGraphicFramePr>
          <p:cNvPr id="168" name="Table 168"/>
          <p:cNvGraphicFramePr/>
          <p:nvPr>
            <p:extLst>
              <p:ext uri="{D42A27DB-BD31-4B8C-83A1-F6EECF244321}">
                <p14:modId xmlns:p14="http://schemas.microsoft.com/office/powerpoint/2010/main" val="1600813214"/>
              </p:ext>
            </p:extLst>
          </p:nvPr>
        </p:nvGraphicFramePr>
        <p:xfrm>
          <a:off x="1448226" y="6996091"/>
          <a:ext cx="3205082" cy="1381116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2541"/>
                <a:gridCol w="1602541"/>
              </a:tblGrid>
              <a:tr h="446396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Strongly DE genes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3581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Over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Under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</a:tr>
              <a:tr h="44110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5A5F5E"/>
                          </a:solidFill>
                        </a:rPr>
                        <a:t>46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rgbClr val="5A5F5E"/>
                          </a:solidFill>
                        </a:rPr>
                        <a:t>153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69" name="Shape 169"/>
          <p:cNvSpPr/>
          <p:nvPr/>
        </p:nvSpPr>
        <p:spPr>
          <a:xfrm>
            <a:off x="3050768" y="6141367"/>
            <a:ext cx="1" cy="83775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graphicFrame>
        <p:nvGraphicFramePr>
          <p:cNvPr id="170" name="Table 170"/>
          <p:cNvGraphicFramePr/>
          <p:nvPr/>
        </p:nvGraphicFramePr>
        <p:xfrm>
          <a:off x="1448226" y="2599711"/>
          <a:ext cx="3205082" cy="1323316"/>
        </p:xfrm>
        <a:graphic>
          <a:graphicData uri="http://schemas.openxmlformats.org/drawingml/2006/table">
            <a:tbl>
              <a:tblPr bandRow="1">
                <a:tableStyleId>{CF821DB8-F4EB-4A41-A1BA-3FCAFE7338EE}</a:tableStyleId>
              </a:tblPr>
              <a:tblGrid>
                <a:gridCol w="1602541"/>
                <a:gridCol w="1602541"/>
              </a:tblGrid>
              <a:tr h="446396">
                <a:tc gridSpan="2">
                  <a:txBody>
                    <a:bodyPr/>
                    <a:lstStyle/>
                    <a:p>
                      <a:pPr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Gill Sans SemiBold"/>
                          <a:ea typeface="Gill Sans SemiBold"/>
                          <a:cs typeface="Gill Sans SemiBold"/>
                          <a:sym typeface="Gill Sans SemiBold"/>
                        </a:rPr>
                        <a:t>Paired  dataset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T w="12700">
                      <a:solidFill>
                        <a:srgbClr val="B4B4B4"/>
                      </a:solidFill>
                      <a:miter lim="400000"/>
                    </a:lnT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35815">
                <a:tc gridSpan="2"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Nº genes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41105">
                <a:tc gridSpan="2"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5A5F5E"/>
                          </a:solidFill>
                        </a:rPr>
                        <a:t>12,495</a:t>
                      </a:r>
                    </a:p>
                  </a:txBody>
                  <a:tcPr marL="12700" marR="12700" marT="12700" marB="12700" anchor="ctr" horzOverflow="overflow">
                    <a:lnL w="12700">
                      <a:solidFill>
                        <a:srgbClr val="B4B4B4"/>
                      </a:solidFill>
                      <a:miter lim="400000"/>
                    </a:lnL>
                    <a:lnR w="12700">
                      <a:solidFill>
                        <a:srgbClr val="B4B4B4"/>
                      </a:solidFill>
                      <a:miter lim="400000"/>
                    </a:lnR>
                    <a:lnB w="12700">
                      <a:solidFill>
                        <a:srgbClr val="B4B4B4"/>
                      </a:solidFill>
                      <a:miter lim="400000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1" name="Shape 171"/>
          <p:cNvSpPr/>
          <p:nvPr/>
        </p:nvSpPr>
        <p:spPr>
          <a:xfrm>
            <a:off x="3050768" y="3957941"/>
            <a:ext cx="1" cy="83775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5251322" y="2678783"/>
                <a:ext cx="5142113" cy="133786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n-GB" i="1"/>
                            <m:t>𝑌</m:t>
                          </m:r>
                        </m:e>
                        <m:sub>
                          <m:r>
                            <a:rPr lang="en-GB" i="1"/>
                            <m:t>𝑖𝑗𝑘</m:t>
                          </m:r>
                        </m:sub>
                      </m:sSub>
                      <m:r>
                        <a:rPr lang="en-GB" i="1"/>
                        <m:t>=</m:t>
                      </m:r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n-GB" i="1"/>
                            <m:t>𝜇</m:t>
                          </m:r>
                        </m:e>
                        <m:sub>
                          <m:r>
                            <a:rPr lang="en-GB" i="1"/>
                            <m:t>0</m:t>
                          </m:r>
                        </m:sub>
                      </m:sSub>
                      <m:r>
                        <a:rPr lang="en-GB" i="1"/>
                        <m:t>+</m:t>
                      </m:r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n-GB" i="1"/>
                            <m:t>𝛼</m:t>
                          </m:r>
                        </m:e>
                        <m:sub>
                          <m:r>
                            <a:rPr lang="en-GB" i="1"/>
                            <m:t>𝑖</m:t>
                          </m:r>
                        </m:sub>
                      </m:sSub>
                      <m:r>
                        <a:rPr lang="en-GB" i="1"/>
                        <m:t>+</m:t>
                      </m:r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n-GB" i="1"/>
                            <m:t>𝛽</m:t>
                          </m:r>
                        </m:e>
                        <m:sub>
                          <m:r>
                            <a:rPr lang="en-GB" i="1"/>
                            <m:t>𝑗</m:t>
                          </m:r>
                        </m:sub>
                      </m:sSub>
                      <m:r>
                        <a:rPr lang="en-GB" i="1"/>
                        <m:t>+</m:t>
                      </m:r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n-GB" i="1"/>
                            <m:t>𝑒</m:t>
                          </m:r>
                        </m:e>
                        <m:sub>
                          <m:r>
                            <a:rPr lang="en-GB" i="1"/>
                            <m:t>𝑖𝑗𝑘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535353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 Light"/>
                </a:endParaRPr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1322" y="2678783"/>
                <a:ext cx="5142113" cy="133786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r>
              <a:rPr lang="en-US" dirty="0"/>
              <a:t>HIERARCHICAL CLUSTERING</a:t>
            </a:r>
            <a:endParaRPr dirty="0"/>
          </a:p>
        </p:txBody>
      </p:sp>
      <p:pic>
        <p:nvPicPr>
          <p:cNvPr id="174" name="fig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9198" y="2913499"/>
            <a:ext cx="11866404" cy="5933202"/>
          </a:xfrm>
          <a:prstGeom prst="rect">
            <a:avLst/>
          </a:prstGeom>
          <a:ln w="12700">
            <a:miter lim="400000"/>
          </a:ln>
          <a:effectLst>
            <a:outerShdw blurRad="385426" dist="125064" dir="4200000" rotWithShape="0">
              <a:srgbClr val="000000">
                <a:alpha val="79227"/>
              </a:srgbClr>
            </a:outerShdw>
          </a:effec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332</Words>
  <Application>Microsoft Macintosh PowerPoint</Application>
  <PresentationFormat>Custom</PresentationFormat>
  <Paragraphs>109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Gill Sans Light</vt:lpstr>
      <vt:lpstr>Gill Sans SemiBold</vt:lpstr>
      <vt:lpstr>Helvetica Light</vt:lpstr>
      <vt:lpstr>Helvetica Neue</vt:lpstr>
      <vt:lpstr>Showroom</vt:lpstr>
      <vt:lpstr>PowerPoint Presentation</vt:lpstr>
      <vt:lpstr>Kidney renal clear cell carcinoma</vt:lpstr>
      <vt:lpstr>PowerPoint Presentation</vt:lpstr>
      <vt:lpstr>quality assessment</vt:lpstr>
      <vt:lpstr>quality asseSsment</vt:lpstr>
      <vt:lpstr>quality assesSment</vt:lpstr>
      <vt:lpstr>batch effecT</vt:lpstr>
      <vt:lpstr>differential expression analysis</vt:lpstr>
      <vt:lpstr>HIERARCHICAL CLUSTERING</vt:lpstr>
      <vt:lpstr>HIERARCHICAL CLUSTERING</vt:lpstr>
      <vt:lpstr>naive bayes classifier</vt:lpstr>
      <vt:lpstr>Functional enrichment analysis</vt:lpstr>
      <vt:lpstr>Gene Set Enrichment Analysis</vt:lpstr>
      <vt:lpstr>biological characterization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Andreu Bofill Pumarola</cp:lastModifiedBy>
  <cp:revision>7</cp:revision>
  <dcterms:modified xsi:type="dcterms:W3CDTF">2016-06-20T15:32:29Z</dcterms:modified>
</cp:coreProperties>
</file>